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1" roundtripDataSignature="AMtx7mjMEte1rGvJeg9BAh9J6T0AsexbL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00A8123-8FFB-4AFF-ACFA-9976F518906A}">
  <a:tblStyle styleId="{900A8123-8FFB-4AFF-ACFA-9976F518906A}" styleName="Table_0">
    <a:wholeTbl>
      <a:tcTxStyle b="off" i="off">
        <a:font>
          <a:latin typeface="Calibri"/>
          <a:ea typeface="Calibri"/>
          <a:cs typeface="Calibri"/>
        </a:font>
        <a:schemeClr val="dk1"/>
      </a:tcTxStyle>
      <a:tcStyle>
        <a:tcBdr>
          <a:left>
            <a:ln cap="flat" cmpd="sng" w="9525">
              <a:solidFill>
                <a:schemeClr val="accent1"/>
              </a:solidFill>
              <a:prstDash val="solid"/>
              <a:round/>
              <a:headEnd len="sm" w="sm" type="none"/>
              <a:tailEnd len="sm" w="sm" type="none"/>
            </a:ln>
          </a:left>
          <a:right>
            <a:ln cap="flat" cmpd="sng" w="9525">
              <a:solidFill>
                <a:schemeClr val="accent1"/>
              </a:solidFill>
              <a:prstDash val="solid"/>
              <a:round/>
              <a:headEnd len="sm" w="sm" type="none"/>
              <a:tailEnd len="sm" w="sm" type="none"/>
            </a:ln>
          </a:right>
          <a:top>
            <a:ln cap="flat" cmpd="sng" w="9525">
              <a:solidFill>
                <a:schemeClr val="accent1"/>
              </a:solidFill>
              <a:prstDash val="solid"/>
              <a:round/>
              <a:headEnd len="sm" w="sm" type="none"/>
              <a:tailEnd len="sm" w="sm" type="none"/>
            </a:ln>
          </a:top>
          <a:bottom>
            <a:ln cap="flat" cmpd="sng" w="9525">
              <a:solidFill>
                <a:schemeClr val="accent1"/>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b="off" i="off"/>
      <a:tcStyle>
        <a:tcBdr>
          <a:top>
            <a:ln cap="flat" cmpd="sng" w="9525">
              <a:solidFill>
                <a:schemeClr val="accent1"/>
              </a:solidFill>
              <a:prstDash val="solid"/>
              <a:round/>
              <a:headEnd len="sm" w="sm" type="none"/>
              <a:tailEnd len="sm" w="sm" type="none"/>
            </a:ln>
          </a:top>
          <a:bottom>
            <a:ln cap="flat" cmpd="sng" w="9525">
              <a:solidFill>
                <a:schemeClr val="accent1"/>
              </a:solidFill>
              <a:prstDash val="solid"/>
              <a:round/>
              <a:headEnd len="sm" w="sm" type="none"/>
              <a:tailEnd len="sm" w="sm" type="none"/>
            </a:ln>
          </a:bottom>
        </a:tcBdr>
      </a:tcStyle>
    </a:band1H>
    <a:band2H>
      <a:tcTxStyle b="off" i="off"/>
    </a:band2H>
    <a:band1V>
      <a:tcTxStyle b="off" i="off"/>
      <a:tcStyle>
        <a:tcBdr>
          <a:left>
            <a:ln cap="flat" cmpd="sng" w="9525">
              <a:solidFill>
                <a:schemeClr val="accent1"/>
              </a:solidFill>
              <a:prstDash val="solid"/>
              <a:round/>
              <a:headEnd len="sm" w="sm" type="none"/>
              <a:tailEnd len="sm" w="sm" type="none"/>
            </a:ln>
          </a:left>
          <a:right>
            <a:ln cap="flat" cmpd="sng" w="9525">
              <a:solidFill>
                <a:schemeClr val="accent1"/>
              </a:solidFill>
              <a:prstDash val="solid"/>
              <a:round/>
              <a:headEnd len="sm" w="sm" type="none"/>
              <a:tailEnd len="sm" w="sm" type="none"/>
            </a:ln>
          </a:right>
        </a:tcBdr>
      </a:tcStyle>
    </a:band1V>
    <a:band2V>
      <a:tcTxStyle b="off" i="off"/>
      <a:tcStyle>
        <a:tcBdr>
          <a:left>
            <a:ln cap="flat" cmpd="sng" w="9525">
              <a:solidFill>
                <a:schemeClr val="accent1"/>
              </a:solidFill>
              <a:prstDash val="solid"/>
              <a:round/>
              <a:headEnd len="sm" w="sm" type="none"/>
              <a:tailEnd len="sm" w="sm" type="none"/>
            </a:ln>
          </a:left>
          <a:right>
            <a:ln cap="flat" cmpd="sng" w="9525">
              <a:solidFill>
                <a:schemeClr val="accent1"/>
              </a:solidFill>
              <a:prstDash val="solid"/>
              <a:round/>
              <a:headEnd len="sm" w="sm" type="none"/>
              <a:tailEnd len="sm" w="sm" type="none"/>
            </a:ln>
          </a:right>
        </a:tcBdr>
      </a:tcStyle>
    </a:band2V>
    <a:lastCol>
      <a:tcTxStyle b="on" i="off"/>
    </a:lastCol>
    <a:firstCol>
      <a:tcTxStyle b="on" i="off"/>
    </a:firstCol>
    <a:lastRow>
      <a:tcTxStyle b="on" i="off"/>
      <a:tcStyle>
        <a:tcBdr>
          <a:top>
            <a:ln cap="flat" cmpd="sng" w="50800">
              <a:solidFill>
                <a:schemeClr val="accent1"/>
              </a:solidFill>
              <a:prstDash val="solid"/>
              <a:round/>
              <a:headEnd len="sm" w="sm" type="none"/>
              <a:tailEnd len="sm" w="sm" type="none"/>
            </a:ln>
          </a:top>
        </a:tcBdr>
      </a:tcStyle>
    </a:lastRow>
    <a:seCell>
      <a:tcTxStyle b="off" i="off"/>
    </a:seCell>
    <a:swCell>
      <a:tcTxStyle b="off" i="off"/>
    </a:swCell>
    <a:firstRow>
      <a:tcTxStyle b="on" i="off">
        <a:font>
          <a:latin typeface="Calibri"/>
          <a:ea typeface="Calibri"/>
          <a:cs typeface="Calibri"/>
        </a:font>
        <a:schemeClr val="lt1"/>
      </a:tcTxStyle>
      <a:tcStyle>
        <a:fill>
          <a:solidFill>
            <a:schemeClr val="accent1"/>
          </a:solidFill>
        </a:fill>
      </a:tcStyle>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1" Type="http://customschemas.google.com/relationships/presentationmetadata" Target="metadata"/><Relationship Id="rId10" Type="http://schemas.openxmlformats.org/officeDocument/2006/relationships/slide" Target="slides/slide5.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3" name="Google Shape;8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0" name="Google Shape;9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8" name="Google Shape;9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1" name="Google Shape;13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8" name="Google Shape;13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dia" type="title">
  <p:cSld name="TITLE">
    <p:spTree>
      <p:nvGrpSpPr>
        <p:cNvPr id="12" name="Shape 12"/>
        <p:cNvGrpSpPr/>
        <p:nvPr/>
      </p:nvGrpSpPr>
      <p:grpSpPr>
        <a:xfrm>
          <a:off x="0" y="0"/>
          <a:ext cx="0" cy="0"/>
          <a:chOff x="0" y="0"/>
          <a:chExt cx="0" cy="0"/>
        </a:xfrm>
      </p:grpSpPr>
      <p:sp>
        <p:nvSpPr>
          <p:cNvPr id="13" name="Google Shape;13;p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5" name="Google Shape;15;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en verticale tekst" type="vertTx">
  <p:cSld name="VERTICAL_TEXT">
    <p:spTree>
      <p:nvGrpSpPr>
        <p:cNvPr id="69" name="Shape 69"/>
        <p:cNvGrpSpPr/>
        <p:nvPr/>
      </p:nvGrpSpPr>
      <p:grpSpPr>
        <a:xfrm>
          <a:off x="0" y="0"/>
          <a:ext cx="0" cy="0"/>
          <a:chOff x="0" y="0"/>
          <a:chExt cx="0" cy="0"/>
        </a:xfrm>
      </p:grpSpPr>
      <p:sp>
        <p:nvSpPr>
          <p:cNvPr id="70" name="Google Shape;70;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2" name="Google Shape;72;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e titel en tekst" type="vertTitleAndTx">
  <p:cSld name="VERTICAL_TITLE_AND_VERTICAL_TEXT">
    <p:spTree>
      <p:nvGrpSpPr>
        <p:cNvPr id="75" name="Shape 75"/>
        <p:cNvGrpSpPr/>
        <p:nvPr/>
      </p:nvGrpSpPr>
      <p:grpSpPr>
        <a:xfrm>
          <a:off x="0" y="0"/>
          <a:ext cx="0" cy="0"/>
          <a:chOff x="0" y="0"/>
          <a:chExt cx="0" cy="0"/>
        </a:xfrm>
      </p:grpSpPr>
      <p:sp>
        <p:nvSpPr>
          <p:cNvPr id="76" name="Google Shape;76;p17"/>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7"/>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8" name="Google Shape;78;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oud van twee" type="twoObj">
  <p:cSld name="TWO_OBJECTS">
    <p:spTree>
      <p:nvGrpSpPr>
        <p:cNvPr id="18" name="Shape 18"/>
        <p:cNvGrpSpPr/>
        <p:nvPr/>
      </p:nvGrpSpPr>
      <p:grpSpPr>
        <a:xfrm>
          <a:off x="0" y="0"/>
          <a:ext cx="0" cy="0"/>
          <a:chOff x="0" y="0"/>
          <a:chExt cx="0" cy="0"/>
        </a:xfrm>
      </p:grpSpPr>
      <p:sp>
        <p:nvSpPr>
          <p:cNvPr id="19" name="Google Shape;19;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8"/>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 name="Google Shape;21;p8"/>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 name="Google Shape;22;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en object" type="obj">
  <p:cSld name="OBJECT">
    <p:spTree>
      <p:nvGrpSpPr>
        <p:cNvPr id="25" name="Shape 25"/>
        <p:cNvGrpSpPr/>
        <p:nvPr/>
      </p:nvGrpSpPr>
      <p:grpSpPr>
        <a:xfrm>
          <a:off x="0" y="0"/>
          <a:ext cx="0" cy="0"/>
          <a:chOff x="0" y="0"/>
          <a:chExt cx="0" cy="0"/>
        </a:xfrm>
      </p:grpSpPr>
      <p:sp>
        <p:nvSpPr>
          <p:cNvPr id="26" name="Google Shape;26;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 name="Google Shape;2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ekop" type="secHead">
  <p:cSld name="SECTION_HEADER">
    <p:spTree>
      <p:nvGrpSpPr>
        <p:cNvPr id="31" name="Shape 31"/>
        <p:cNvGrpSpPr/>
        <p:nvPr/>
      </p:nvGrpSpPr>
      <p:grpSpPr>
        <a:xfrm>
          <a:off x="0" y="0"/>
          <a:ext cx="0" cy="0"/>
          <a:chOff x="0" y="0"/>
          <a:chExt cx="0" cy="0"/>
        </a:xfrm>
      </p:grpSpPr>
      <p:sp>
        <p:nvSpPr>
          <p:cNvPr id="32" name="Google Shape;32;p1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4" name="Google Shape;3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elijking" type="twoTxTwoObj">
  <p:cSld name="TWO_OBJECTS_WITH_TEXT">
    <p:spTree>
      <p:nvGrpSpPr>
        <p:cNvPr id="37" name="Shape 37"/>
        <p:cNvGrpSpPr/>
        <p:nvPr/>
      </p:nvGrpSpPr>
      <p:grpSpPr>
        <a:xfrm>
          <a:off x="0" y="0"/>
          <a:ext cx="0" cy="0"/>
          <a:chOff x="0" y="0"/>
          <a:chExt cx="0" cy="0"/>
        </a:xfrm>
      </p:grpSpPr>
      <p:sp>
        <p:nvSpPr>
          <p:cNvPr id="38" name="Google Shape;38;p11"/>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1"/>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0" name="Google Shape;40;p11"/>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11"/>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2" name="Google Shape;42;p11"/>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lleen titel" type="titleOnly">
  <p:cSld name="TITLE_ONLY">
    <p:spTree>
      <p:nvGrpSpPr>
        <p:cNvPr id="46" name="Shape 46"/>
        <p:cNvGrpSpPr/>
        <p:nvPr/>
      </p:nvGrpSpPr>
      <p:grpSpPr>
        <a:xfrm>
          <a:off x="0" y="0"/>
          <a:ext cx="0" cy="0"/>
          <a:chOff x="0" y="0"/>
          <a:chExt cx="0" cy="0"/>
        </a:xfrm>
      </p:grpSpPr>
      <p:sp>
        <p:nvSpPr>
          <p:cNvPr id="47" name="Google Shape;47;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g" type="blank">
  <p:cSld name="BLANK">
    <p:spTree>
      <p:nvGrpSpPr>
        <p:cNvPr id="51" name="Shape 51"/>
        <p:cNvGrpSpPr/>
        <p:nvPr/>
      </p:nvGrpSpPr>
      <p:grpSpPr>
        <a:xfrm>
          <a:off x="0" y="0"/>
          <a:ext cx="0" cy="0"/>
          <a:chOff x="0" y="0"/>
          <a:chExt cx="0" cy="0"/>
        </a:xfrm>
      </p:grpSpPr>
      <p:sp>
        <p:nvSpPr>
          <p:cNvPr id="52" name="Google Shape;52;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oud met bijschrift" type="objTx">
  <p:cSld name="OBJECT_WITH_CAPTION_TEXT">
    <p:spTree>
      <p:nvGrpSpPr>
        <p:cNvPr id="55" name="Shape 55"/>
        <p:cNvGrpSpPr/>
        <p:nvPr/>
      </p:nvGrpSpPr>
      <p:grpSpPr>
        <a:xfrm>
          <a:off x="0" y="0"/>
          <a:ext cx="0" cy="0"/>
          <a:chOff x="0" y="0"/>
          <a:chExt cx="0" cy="0"/>
        </a:xfrm>
      </p:grpSpPr>
      <p:sp>
        <p:nvSpPr>
          <p:cNvPr id="56" name="Google Shape;56;p1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4"/>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8" name="Google Shape;58;p14"/>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9" name="Google Shape;59;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fbeelding met bijschrift" type="picTx">
  <p:cSld name="PICTURE_WITH_CAPTION_TEXT">
    <p:spTree>
      <p:nvGrpSpPr>
        <p:cNvPr id="62" name="Shape 62"/>
        <p:cNvGrpSpPr/>
        <p:nvPr/>
      </p:nvGrpSpPr>
      <p:grpSpPr>
        <a:xfrm>
          <a:off x="0" y="0"/>
          <a:ext cx="0" cy="0"/>
          <a:chOff x="0" y="0"/>
          <a:chExt cx="0" cy="0"/>
        </a:xfrm>
      </p:grpSpPr>
      <p:sp>
        <p:nvSpPr>
          <p:cNvPr id="63" name="Google Shape;63;p1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5"/>
          <p:cNvSpPr/>
          <p:nvPr>
            <p:ph idx="2" type="pic"/>
          </p:nvPr>
        </p:nvSpPr>
        <p:spPr>
          <a:xfrm>
            <a:off x="5183188" y="987425"/>
            <a:ext cx="6172200" cy="4873625"/>
          </a:xfrm>
          <a:prstGeom prst="rect">
            <a:avLst/>
          </a:prstGeom>
          <a:noFill/>
          <a:ln>
            <a:noFill/>
          </a:ln>
        </p:spPr>
      </p:sp>
      <p:sp>
        <p:nvSpPr>
          <p:cNvPr id="65" name="Google Shape;65;p1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6" name="Google Shape;66;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pic>
        <p:nvPicPr>
          <p:cNvPr id="6" name="Google Shape;6;p6"/>
          <p:cNvPicPr preferRelativeResize="0"/>
          <p:nvPr/>
        </p:nvPicPr>
        <p:blipFill rotWithShape="1">
          <a:blip r:embed="rId1">
            <a:alphaModFix amt="10000"/>
          </a:blip>
          <a:srcRect b="23054" l="43" r="65000" t="308"/>
          <a:stretch/>
        </p:blipFill>
        <p:spPr>
          <a:xfrm>
            <a:off x="3871830" y="1319848"/>
            <a:ext cx="9660420" cy="7073642"/>
          </a:xfrm>
          <a:prstGeom prst="rect">
            <a:avLst/>
          </a:prstGeom>
          <a:noFill/>
          <a:ln>
            <a:noFill/>
          </a:ln>
        </p:spPr>
      </p:pic>
      <p:sp>
        <p:nvSpPr>
          <p:cNvPr id="7" name="Google Shape;7;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9" name="Google Shape;9;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mtintegraal.n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
          <p:cNvSpPr txBox="1"/>
          <p:nvPr>
            <p:ph type="ctrTitle"/>
          </p:nvPr>
        </p:nvSpPr>
        <p:spPr>
          <a:xfrm>
            <a:off x="1791892" y="1479313"/>
            <a:ext cx="9144000" cy="3328339"/>
          </a:xfrm>
          <a:prstGeom prst="rect">
            <a:avLst/>
          </a:prstGeom>
          <a:noFill/>
          <a:ln>
            <a:noFill/>
          </a:ln>
        </p:spPr>
        <p:txBody>
          <a:bodyPr anchorCtr="0" anchor="b" bIns="45700" lIns="91425" spcFirstLastPara="1" rIns="91425" wrap="square" tIns="45700">
            <a:normAutofit/>
          </a:bodyPr>
          <a:lstStyle/>
          <a:p>
            <a:pPr indent="0" lvl="0" marL="0" rtl="0" algn="r">
              <a:lnSpc>
                <a:spcPct val="90000"/>
              </a:lnSpc>
              <a:spcBef>
                <a:spcPts val="0"/>
              </a:spcBef>
              <a:spcAft>
                <a:spcPts val="0"/>
              </a:spcAft>
              <a:buClr>
                <a:schemeClr val="dk1"/>
              </a:buClr>
              <a:buSzPts val="6000"/>
              <a:buFont typeface="Calibri"/>
              <a:buNone/>
            </a:pPr>
            <a:r>
              <a:rPr lang="nl-NL" sz="5500"/>
              <a:t>Sponsormenu</a:t>
            </a:r>
            <a:br>
              <a:rPr lang="nl-NL" sz="5500"/>
            </a:br>
            <a:br>
              <a:rPr lang="nl-NL" sz="5500"/>
            </a:br>
            <a:r>
              <a:rPr lang="nl-NL" sz="3500"/>
              <a:t>Online platform</a:t>
            </a:r>
            <a:r>
              <a:rPr lang="nl-NL" sz="3500"/>
              <a:t> voor medische technologie in de gezondheidszorg</a:t>
            </a:r>
            <a:endParaRPr sz="5500"/>
          </a:p>
        </p:txBody>
      </p:sp>
      <p:sp>
        <p:nvSpPr>
          <p:cNvPr id="86" name="Google Shape;86;p1"/>
          <p:cNvSpPr txBox="1"/>
          <p:nvPr>
            <p:ph idx="1" type="subTitle"/>
          </p:nvPr>
        </p:nvSpPr>
        <p:spPr>
          <a:xfrm>
            <a:off x="1710612" y="5273040"/>
            <a:ext cx="9144000" cy="1011128"/>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nl-NL"/>
              <a:t>Geldig van 1 januari tot 31 december 2024</a:t>
            </a:r>
            <a:endParaRPr/>
          </a:p>
        </p:txBody>
      </p:sp>
      <p:pic>
        <p:nvPicPr>
          <p:cNvPr id="87" name="Google Shape;87;p1"/>
          <p:cNvPicPr preferRelativeResize="0"/>
          <p:nvPr/>
        </p:nvPicPr>
        <p:blipFill rotWithShape="1">
          <a:blip r:embed="rId3">
            <a:alphaModFix/>
          </a:blip>
          <a:srcRect b="0" l="0" r="0" t="0"/>
          <a:stretch/>
        </p:blipFill>
        <p:spPr>
          <a:xfrm>
            <a:off x="1256108" y="1910480"/>
            <a:ext cx="8345235" cy="126004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
          <p:cNvSpPr txBox="1"/>
          <p:nvPr>
            <p:ph type="title"/>
          </p:nvPr>
        </p:nvSpPr>
        <p:spPr>
          <a:xfrm>
            <a:off x="838200" y="365125"/>
            <a:ext cx="10515600" cy="894715"/>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3200"/>
              <a:buFont typeface="Calibri"/>
              <a:buNone/>
            </a:pPr>
            <a:r>
              <a:rPr lang="nl-NL" sz="3200"/>
              <a:t>Wat is                              en wat kunnen we voor u betekenen?</a:t>
            </a:r>
            <a:endParaRPr/>
          </a:p>
        </p:txBody>
      </p:sp>
      <p:sp>
        <p:nvSpPr>
          <p:cNvPr id="93" name="Google Shape;93;p2"/>
          <p:cNvSpPr txBox="1"/>
          <p:nvPr>
            <p:ph idx="2" type="body"/>
          </p:nvPr>
        </p:nvSpPr>
        <p:spPr>
          <a:xfrm>
            <a:off x="6212840" y="1523999"/>
            <a:ext cx="5532120" cy="5140644"/>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1E4E79"/>
              </a:buClr>
              <a:buSzPts val="1800"/>
              <a:buNone/>
            </a:pPr>
            <a:r>
              <a:rPr lang="nl-NL" sz="1800">
                <a:solidFill>
                  <a:srgbClr val="1E4E79"/>
                </a:solidFill>
              </a:rPr>
              <a:t>MTIntegraal focust zich voornamelijk op het werkveld van techniek en fysica in de zorg. Daar vinden we ook de meeste lezers: medisch technici, (bio)medisch technologen, klinisch fysici, technisch geneeskundigen, e.d. </a:t>
            </a:r>
            <a:r>
              <a:rPr b="1" lang="nl-NL" sz="1800">
                <a:solidFill>
                  <a:srgbClr val="1E4E79"/>
                </a:solidFill>
              </a:rPr>
              <a:t>Circa 2800 trouwe lezers </a:t>
            </a:r>
            <a:r>
              <a:rPr lang="nl-NL" sz="1800">
                <a:solidFill>
                  <a:srgbClr val="1E4E79"/>
                </a:solidFill>
              </a:rPr>
              <a:t>worden iedere twee maanden via de nieuwsbrief geïnformeerd over de nieuwste artikelen. </a:t>
            </a:r>
            <a:endParaRPr/>
          </a:p>
          <a:p>
            <a:pPr indent="0" lvl="0" marL="0" rtl="0" algn="l">
              <a:lnSpc>
                <a:spcPct val="100000"/>
              </a:lnSpc>
              <a:spcBef>
                <a:spcPts val="1000"/>
              </a:spcBef>
              <a:spcAft>
                <a:spcPts val="0"/>
              </a:spcAft>
              <a:buClr>
                <a:srgbClr val="1E4E79"/>
              </a:buClr>
              <a:buSzPts val="1800"/>
              <a:buNone/>
            </a:pPr>
            <a:r>
              <a:rPr lang="nl-NL" sz="1800">
                <a:solidFill>
                  <a:srgbClr val="1E4E79"/>
                </a:solidFill>
              </a:rPr>
              <a:t>MTIntegraal draait volledig op vrijwilligers, maar maakt wel structurele kosten. Een deel van de inkomsten worden verworven door </a:t>
            </a:r>
            <a:r>
              <a:rPr b="1" lang="nl-NL" sz="1800">
                <a:solidFill>
                  <a:srgbClr val="1E4E79"/>
                </a:solidFill>
              </a:rPr>
              <a:t>partnerschappen </a:t>
            </a:r>
            <a:r>
              <a:rPr lang="nl-NL" sz="1800">
                <a:solidFill>
                  <a:srgbClr val="1E4E79"/>
                </a:solidFill>
              </a:rPr>
              <a:t>aan te gaan. In dit partnerschap kunnen bedrijven zich profileren als ondersteuner van MTIntegraal. Ook kunnen zij over hun producten en diensten </a:t>
            </a:r>
            <a:r>
              <a:rPr lang="nl-NL" sz="1800">
                <a:solidFill>
                  <a:srgbClr val="1E4E79"/>
                </a:solidFill>
                <a:extLst>
                  <a:ext uri="http://customooxmlschemas.google.com/">
                    <go:slidesCustomData xmlns:go="http://customooxmlschemas.google.com/" textRoundtripDataId="0"/>
                  </a:ext>
                </a:extLst>
              </a:rPr>
              <a:t>publiceren</a:t>
            </a:r>
            <a:r>
              <a:rPr lang="nl-NL" sz="1800">
                <a:solidFill>
                  <a:srgbClr val="1E4E79"/>
                </a:solidFill>
              </a:rPr>
              <a:t> in </a:t>
            </a:r>
            <a:r>
              <a:rPr b="1" lang="nl-NL" sz="1800">
                <a:solidFill>
                  <a:srgbClr val="1E4E79"/>
                </a:solidFill>
              </a:rPr>
              <a:t>white papers</a:t>
            </a:r>
            <a:r>
              <a:rPr lang="nl-NL" sz="1800">
                <a:solidFill>
                  <a:srgbClr val="1E4E79"/>
                </a:solidFill>
              </a:rPr>
              <a:t>, die naast informatief ook wervend geschreven mogen worden. Daarnaast wordt </a:t>
            </a:r>
            <a:r>
              <a:rPr b="1" lang="nl-NL" sz="1800">
                <a:solidFill>
                  <a:srgbClr val="1E4E79"/>
                </a:solidFill>
              </a:rPr>
              <a:t>advertentieruimte </a:t>
            </a:r>
            <a:r>
              <a:rPr lang="nl-NL" sz="1800">
                <a:solidFill>
                  <a:srgbClr val="1E4E79"/>
                </a:solidFill>
              </a:rPr>
              <a:t>aangeboden en heeft het tijdschrift ook een </a:t>
            </a:r>
            <a:r>
              <a:rPr b="1" lang="nl-NL" sz="1800">
                <a:solidFill>
                  <a:srgbClr val="1E4E79"/>
                </a:solidFill>
              </a:rPr>
              <a:t>vacaturebank</a:t>
            </a:r>
            <a:r>
              <a:rPr lang="nl-NL" sz="1800">
                <a:solidFill>
                  <a:srgbClr val="1E4E79"/>
                </a:solidFill>
              </a:rPr>
              <a:t>.</a:t>
            </a:r>
            <a:endParaRPr/>
          </a:p>
        </p:txBody>
      </p:sp>
      <p:sp>
        <p:nvSpPr>
          <p:cNvPr id="94" name="Google Shape;94;p2"/>
          <p:cNvSpPr txBox="1"/>
          <p:nvPr/>
        </p:nvSpPr>
        <p:spPr>
          <a:xfrm>
            <a:off x="706120" y="1524000"/>
            <a:ext cx="5181600" cy="5140643"/>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1E4E79"/>
              </a:buClr>
              <a:buSzPts val="1800"/>
              <a:buFont typeface="Arial"/>
              <a:buNone/>
            </a:pPr>
            <a:r>
              <a:rPr b="0" i="0" lang="nl-NL" sz="1800" u="none" cap="none" strike="noStrike">
                <a:solidFill>
                  <a:srgbClr val="1E4E79"/>
                </a:solidFill>
                <a:latin typeface="Calibri"/>
                <a:ea typeface="Calibri"/>
                <a:cs typeface="Calibri"/>
                <a:sym typeface="Calibri"/>
              </a:rPr>
              <a:t>MTIntegraal is een </a:t>
            </a:r>
            <a:r>
              <a:rPr b="1" lang="nl-NL" sz="1800">
                <a:solidFill>
                  <a:srgbClr val="1E4E79"/>
                </a:solidFill>
                <a:latin typeface="Calibri"/>
                <a:ea typeface="Calibri"/>
                <a:cs typeface="Calibri"/>
                <a:sym typeface="Calibri"/>
              </a:rPr>
              <a:t>online platform</a:t>
            </a:r>
            <a:r>
              <a:rPr b="1" i="0" lang="nl-NL" sz="1800" u="none" cap="none" strike="noStrike">
                <a:solidFill>
                  <a:srgbClr val="1E4E79"/>
                </a:solidFill>
                <a:latin typeface="Calibri"/>
                <a:ea typeface="Calibri"/>
                <a:cs typeface="Calibri"/>
                <a:sym typeface="Calibri"/>
              </a:rPr>
              <a:t> </a:t>
            </a:r>
            <a:r>
              <a:rPr b="0" i="0" lang="nl-NL" sz="1800" u="none" cap="none" strike="noStrike">
                <a:solidFill>
                  <a:srgbClr val="1E4E79"/>
                </a:solidFill>
                <a:latin typeface="Calibri"/>
                <a:ea typeface="Calibri"/>
                <a:cs typeface="Calibri"/>
                <a:sym typeface="Calibri"/>
              </a:rPr>
              <a:t>gericht voor geïnteresseerden en werkenden in het </a:t>
            </a:r>
            <a:r>
              <a:rPr lang="nl-NL" sz="1800">
                <a:solidFill>
                  <a:srgbClr val="1E4E79"/>
                </a:solidFill>
                <a:latin typeface="Calibri"/>
                <a:ea typeface="Calibri"/>
                <a:cs typeface="Calibri"/>
                <a:sym typeface="Calibri"/>
              </a:rPr>
              <a:t>werkveld </a:t>
            </a:r>
            <a:r>
              <a:rPr b="0" i="0" lang="nl-NL" sz="1800" u="none" cap="none" strike="noStrike">
                <a:solidFill>
                  <a:srgbClr val="1E4E79"/>
                </a:solidFill>
                <a:latin typeface="Calibri"/>
                <a:ea typeface="Calibri"/>
                <a:cs typeface="Calibri"/>
                <a:sym typeface="Calibri"/>
              </a:rPr>
              <a:t>rondom </a:t>
            </a:r>
            <a:r>
              <a:rPr b="1" i="0" lang="nl-NL" sz="1800" u="none" cap="none" strike="noStrike">
                <a:solidFill>
                  <a:srgbClr val="1E4E79"/>
                </a:solidFill>
                <a:latin typeface="Calibri"/>
                <a:ea typeface="Calibri"/>
                <a:cs typeface="Calibri"/>
                <a:sym typeface="Calibri"/>
              </a:rPr>
              <a:t>medische technologie </a:t>
            </a:r>
            <a:r>
              <a:rPr b="0" i="0" lang="nl-NL" sz="1800" u="none" cap="none" strike="noStrike">
                <a:solidFill>
                  <a:srgbClr val="1E4E79"/>
                </a:solidFill>
                <a:latin typeface="Calibri"/>
                <a:ea typeface="Calibri"/>
                <a:cs typeface="Calibri"/>
                <a:sym typeface="Calibri"/>
              </a:rPr>
              <a:t>in de gezondheidszorg. MTIntegraal verschijnt </a:t>
            </a:r>
            <a:r>
              <a:rPr b="1" i="0" lang="nl-NL" sz="1800" u="none" cap="none" strike="noStrike">
                <a:solidFill>
                  <a:srgbClr val="1E4E79"/>
                </a:solidFill>
                <a:latin typeface="Calibri"/>
                <a:ea typeface="Calibri"/>
                <a:cs typeface="Calibri"/>
                <a:sym typeface="Calibri"/>
              </a:rPr>
              <a:t>6x per jaar</a:t>
            </a:r>
            <a:r>
              <a:rPr b="0" i="0" lang="nl-NL" sz="1800" u="none" cap="none" strike="noStrike">
                <a:solidFill>
                  <a:srgbClr val="1E4E79"/>
                </a:solidFill>
                <a:latin typeface="Calibri"/>
                <a:ea typeface="Calibri"/>
                <a:cs typeface="Calibri"/>
                <a:sym typeface="Calibri"/>
              </a:rPr>
              <a:t>, vaak met thematische edities over o.a. innovaties, uitleg over techniek, organisatie van (veilige) toepassing van medische technologie en informatie over wet- en regelgeving.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1E4E79"/>
              </a:buClr>
              <a:buSzPts val="1800"/>
              <a:buFont typeface="Arial"/>
              <a:buNone/>
            </a:pPr>
            <a:r>
              <a:rPr b="0" i="0" lang="nl-NL" sz="1800" u="none" cap="none" strike="noStrike">
                <a:solidFill>
                  <a:srgbClr val="1E4E79"/>
                </a:solidFill>
                <a:latin typeface="Calibri"/>
                <a:ea typeface="Calibri"/>
                <a:cs typeface="Calibri"/>
                <a:sym typeface="Calibri"/>
              </a:rPr>
              <a:t>Het tijdschrift wordt </a:t>
            </a:r>
            <a:r>
              <a:rPr b="1" i="0" lang="nl-NL" sz="1800" u="none" cap="none" strike="noStrike">
                <a:solidFill>
                  <a:srgbClr val="1E4E79"/>
                </a:solidFill>
                <a:latin typeface="Calibri"/>
                <a:ea typeface="Calibri"/>
                <a:cs typeface="Calibri"/>
                <a:sym typeface="Calibri"/>
              </a:rPr>
              <a:t>voor en door het </a:t>
            </a:r>
            <a:r>
              <a:rPr b="1" lang="nl-NL" sz="1800">
                <a:solidFill>
                  <a:srgbClr val="1E4E79"/>
                </a:solidFill>
                <a:latin typeface="Calibri"/>
                <a:ea typeface="Calibri"/>
                <a:cs typeface="Calibri"/>
                <a:sym typeface="Calibri"/>
              </a:rPr>
              <a:t>werkveld </a:t>
            </a:r>
            <a:r>
              <a:rPr b="0" i="0" lang="nl-NL" sz="1800" u="none" cap="none" strike="noStrike">
                <a:solidFill>
                  <a:srgbClr val="1E4E79"/>
                </a:solidFill>
                <a:latin typeface="Calibri"/>
                <a:ea typeface="Calibri"/>
                <a:cs typeface="Calibri"/>
                <a:sym typeface="Calibri"/>
                <a:extLst>
                  <a:ext uri="http://customooxmlschemas.google.com/">
                    <go:slidesCustomData xmlns:go="http://customooxmlschemas.google.com/" textRoundtripDataId="1"/>
                  </a:ext>
                </a:extLst>
              </a:rPr>
              <a:t>georganiseerd</a:t>
            </a:r>
            <a:r>
              <a:rPr b="0" i="0" lang="nl-NL" sz="1800" u="none" cap="none" strike="noStrike">
                <a:solidFill>
                  <a:srgbClr val="1E4E79"/>
                </a:solidFill>
                <a:latin typeface="Calibri"/>
                <a:ea typeface="Calibri"/>
                <a:cs typeface="Calibri"/>
                <a:sym typeface="Calibri"/>
              </a:rPr>
              <a:t>. De redactieleden </a:t>
            </a:r>
            <a:r>
              <a:rPr b="0" i="0" lang="nl-NL" sz="1800" u="none" cap="none" strike="noStrike">
                <a:solidFill>
                  <a:srgbClr val="1E4E79"/>
                </a:solidFill>
                <a:latin typeface="Calibri"/>
                <a:ea typeface="Calibri"/>
                <a:cs typeface="Calibri"/>
                <a:sym typeface="Calibri"/>
                <a:extLst>
                  <a:ext uri="http://customooxmlschemas.google.com/">
                    <go:slidesCustomData xmlns:go="http://customooxmlschemas.google.com/" textRoundtripDataId="2"/>
                  </a:ext>
                </a:extLst>
              </a:rPr>
              <a:t>zijn</a:t>
            </a:r>
            <a:r>
              <a:rPr b="0" i="0" lang="nl-NL" sz="1800" u="none" cap="none" strike="noStrike">
                <a:solidFill>
                  <a:srgbClr val="1E4E79"/>
                </a:solidFill>
                <a:latin typeface="Calibri"/>
                <a:ea typeface="Calibri"/>
                <a:cs typeface="Calibri"/>
                <a:sym typeface="Calibri"/>
              </a:rPr>
              <a:t> werkzaam in het </a:t>
            </a:r>
            <a:r>
              <a:rPr lang="nl-NL" sz="1800">
                <a:solidFill>
                  <a:srgbClr val="1E4E79"/>
                </a:solidFill>
                <a:latin typeface="Calibri"/>
                <a:ea typeface="Calibri"/>
                <a:cs typeface="Calibri"/>
                <a:sym typeface="Calibri"/>
              </a:rPr>
              <a:t>werkveld </a:t>
            </a:r>
            <a:r>
              <a:rPr b="0" i="0" lang="nl-NL" sz="1800" u="none" cap="none" strike="noStrike">
                <a:solidFill>
                  <a:srgbClr val="1E4E79"/>
                </a:solidFill>
                <a:latin typeface="Calibri"/>
                <a:ea typeface="Calibri"/>
                <a:cs typeface="Calibri"/>
                <a:sym typeface="Calibri"/>
              </a:rPr>
              <a:t>en lobbyen </a:t>
            </a:r>
            <a:r>
              <a:rPr lang="nl-NL" sz="1800">
                <a:solidFill>
                  <a:srgbClr val="1E4E79"/>
                </a:solidFill>
                <a:latin typeface="Calibri"/>
                <a:ea typeface="Calibri"/>
                <a:cs typeface="Calibri"/>
                <a:sym typeface="Calibri"/>
                <a:extLst>
                  <a:ext uri="http://customooxmlschemas.google.com/">
                    <go:slidesCustomData xmlns:go="http://customooxmlschemas.google.com/" textRoundtripDataId="3"/>
                  </a:ext>
                </a:extLst>
              </a:rPr>
              <a:t>het</a:t>
            </a:r>
            <a:r>
              <a:rPr lang="nl-NL" sz="1800">
                <a:solidFill>
                  <a:srgbClr val="1E4E79"/>
                </a:solidFill>
                <a:latin typeface="Calibri"/>
                <a:ea typeface="Calibri"/>
                <a:cs typeface="Calibri"/>
                <a:sym typeface="Calibri"/>
              </a:rPr>
              <a:t> </a:t>
            </a:r>
            <a:r>
              <a:rPr b="0" i="0" lang="nl-NL" sz="1800" u="none" cap="none" strike="noStrike">
                <a:solidFill>
                  <a:srgbClr val="1E4E79"/>
                </a:solidFill>
                <a:latin typeface="Calibri"/>
                <a:ea typeface="Calibri"/>
                <a:cs typeface="Calibri"/>
                <a:sym typeface="Calibri"/>
              </a:rPr>
              <a:t>jaar door </a:t>
            </a:r>
            <a:r>
              <a:rPr b="0" i="0" lang="nl-NL" sz="1800" u="none" cap="none" strike="noStrike">
                <a:solidFill>
                  <a:srgbClr val="1E4E79"/>
                </a:solidFill>
                <a:latin typeface="Calibri"/>
                <a:ea typeface="Calibri"/>
                <a:cs typeface="Calibri"/>
                <a:sym typeface="Calibri"/>
              </a:rPr>
              <a:t>binnen hun netwerk naar auteurs die mooie en </a:t>
            </a:r>
            <a:r>
              <a:rPr lang="nl-NL" sz="1800">
                <a:solidFill>
                  <a:srgbClr val="1E4E79"/>
                </a:solidFill>
                <a:latin typeface="Calibri"/>
                <a:ea typeface="Calibri"/>
                <a:cs typeface="Calibri"/>
                <a:sym typeface="Calibri"/>
              </a:rPr>
              <a:t>interessante content kunnen aanleveren. </a:t>
            </a:r>
            <a:r>
              <a:rPr b="0" i="0" lang="nl-NL" sz="1800" u="none" cap="none" strike="noStrike">
                <a:solidFill>
                  <a:srgbClr val="1E4E79"/>
                </a:solidFill>
                <a:latin typeface="Calibri"/>
                <a:ea typeface="Calibri"/>
                <a:cs typeface="Calibri"/>
                <a:sym typeface="Calibri"/>
              </a:rPr>
              <a:t>Ook lezers die hun expertise willen delen vinden in MTIntegraal </a:t>
            </a:r>
            <a:r>
              <a:rPr b="1" i="0" lang="nl-NL" sz="1800" u="none" cap="none" strike="noStrike">
                <a:solidFill>
                  <a:srgbClr val="1E4E79"/>
                </a:solidFill>
                <a:latin typeface="Calibri"/>
                <a:ea typeface="Calibri"/>
                <a:cs typeface="Calibri"/>
                <a:sym typeface="Calibri"/>
              </a:rPr>
              <a:t>laagdrempelig </a:t>
            </a:r>
            <a:r>
              <a:rPr b="0" i="0" lang="nl-NL" sz="1800" u="none" cap="none" strike="noStrike">
                <a:solidFill>
                  <a:srgbClr val="1E4E79"/>
                </a:solidFill>
                <a:latin typeface="Calibri"/>
                <a:ea typeface="Calibri"/>
                <a:cs typeface="Calibri"/>
                <a:sym typeface="Calibri"/>
              </a:rPr>
              <a:t>maar effectief een podium. </a:t>
            </a:r>
            <a:endParaRPr b="0" i="0" sz="1400" u="none" cap="none" strike="noStrike">
              <a:solidFill>
                <a:srgbClr val="000000"/>
              </a:solidFill>
              <a:latin typeface="Arial"/>
              <a:ea typeface="Arial"/>
              <a:cs typeface="Arial"/>
              <a:sym typeface="Arial"/>
            </a:endParaRPr>
          </a:p>
          <a:p>
            <a:pPr indent="-114300" lvl="0" marL="228600" marR="0" rtl="0" algn="l">
              <a:lnSpc>
                <a:spcPct val="100000"/>
              </a:lnSpc>
              <a:spcBef>
                <a:spcPts val="1000"/>
              </a:spcBef>
              <a:spcAft>
                <a:spcPts val="0"/>
              </a:spcAft>
              <a:buClr>
                <a:schemeClr val="dk1"/>
              </a:buClr>
              <a:buSzPts val="1800"/>
              <a:buFont typeface="Arial"/>
              <a:buNone/>
            </a:pPr>
            <a:r>
              <a:t/>
            </a:r>
            <a:endParaRPr b="0" i="0" sz="1800" u="none" cap="none" strike="noStrike">
              <a:solidFill>
                <a:srgbClr val="1E4E79"/>
              </a:solidFill>
              <a:latin typeface="Calibri"/>
              <a:ea typeface="Calibri"/>
              <a:cs typeface="Calibri"/>
              <a:sym typeface="Calibri"/>
            </a:endParaRPr>
          </a:p>
        </p:txBody>
      </p:sp>
      <p:pic>
        <p:nvPicPr>
          <p:cNvPr id="95" name="Google Shape;95;p2"/>
          <p:cNvPicPr preferRelativeResize="0"/>
          <p:nvPr/>
        </p:nvPicPr>
        <p:blipFill rotWithShape="1">
          <a:blip r:embed="rId3">
            <a:alphaModFix/>
          </a:blip>
          <a:srcRect b="0" l="0" r="0" t="0"/>
          <a:stretch/>
        </p:blipFill>
        <p:spPr>
          <a:xfrm>
            <a:off x="2094308" y="528399"/>
            <a:ext cx="3762932" cy="56816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nl-NL">
                <a:extLst>
                  <a:ext uri="http://customooxmlschemas.google.com/">
                    <go:slidesCustomData xmlns:go="http://customooxmlschemas.google.com/" textRoundtripDataId="4"/>
                  </a:ext>
                </a:extLst>
              </a:rPr>
              <a:t>Partnerschap</a:t>
            </a:r>
            <a:endParaRPr/>
          </a:p>
        </p:txBody>
      </p:sp>
      <p:sp>
        <p:nvSpPr>
          <p:cNvPr id="101" name="Google Shape;101;p3"/>
          <p:cNvSpPr txBox="1"/>
          <p:nvPr>
            <p:ph idx="1" type="body"/>
          </p:nvPr>
        </p:nvSpPr>
        <p:spPr>
          <a:xfrm>
            <a:off x="838200" y="1561124"/>
            <a:ext cx="10515600" cy="5063195"/>
          </a:xfrm>
          <a:prstGeom prst="rect">
            <a:avLst/>
          </a:prstGeom>
          <a:noFill/>
          <a:ln>
            <a:noFill/>
          </a:ln>
        </p:spPr>
        <p:txBody>
          <a:bodyPr anchorCtr="0" anchor="t" bIns="45700" lIns="91425" spcFirstLastPara="1" rIns="91425" wrap="square" tIns="45700">
            <a:normAutofit fontScale="70000" lnSpcReduction="20000"/>
          </a:bodyPr>
          <a:lstStyle/>
          <a:p>
            <a:pPr indent="-233085" lvl="0" marL="228600" rtl="0" algn="l">
              <a:lnSpc>
                <a:spcPct val="120000"/>
              </a:lnSpc>
              <a:spcBef>
                <a:spcPts val="0"/>
              </a:spcBef>
              <a:spcAft>
                <a:spcPts val="0"/>
              </a:spcAft>
              <a:buClr>
                <a:srgbClr val="1F3864"/>
              </a:buClr>
              <a:buSzPct val="100000"/>
              <a:buChar char="•"/>
            </a:pPr>
            <a:r>
              <a:rPr lang="nl-NL" sz="3200">
                <a:solidFill>
                  <a:srgbClr val="1F3864"/>
                </a:solidFill>
              </a:rPr>
              <a:t>Word partner van MTIntegraal! Tegen een scherp tarief kunt u </a:t>
            </a:r>
            <a:r>
              <a:rPr lang="nl-NL" sz="3200">
                <a:solidFill>
                  <a:srgbClr val="1F3864"/>
                </a:solidFill>
              </a:rPr>
              <a:t>in white papers </a:t>
            </a:r>
            <a:r>
              <a:rPr lang="nl-NL" sz="3200">
                <a:solidFill>
                  <a:srgbClr val="1F3864"/>
                </a:solidFill>
              </a:rPr>
              <a:t>alles over uw producten en diensten delen met de lezers van MTIntegraal. Ook kunt u zich profileren als partner van MTIntegraal op de website en in de nieuwsbrief. </a:t>
            </a:r>
            <a:endParaRPr sz="3200"/>
          </a:p>
          <a:p>
            <a:pPr indent="-213868" lvl="0" marL="228600" rtl="0" algn="l">
              <a:lnSpc>
                <a:spcPct val="120000"/>
              </a:lnSpc>
              <a:spcBef>
                <a:spcPts val="1000"/>
              </a:spcBef>
              <a:spcAft>
                <a:spcPts val="0"/>
              </a:spcAft>
              <a:buClr>
                <a:schemeClr val="dk1"/>
              </a:buClr>
              <a:buSzPct val="42800"/>
              <a:buNone/>
            </a:pPr>
            <a:r>
              <a:t/>
            </a:r>
            <a:endParaRPr sz="700">
              <a:solidFill>
                <a:srgbClr val="1F3864"/>
              </a:solidFill>
            </a:endParaRPr>
          </a:p>
          <a:p>
            <a:pPr indent="-233085" lvl="0" marL="228600" rtl="0" algn="l">
              <a:lnSpc>
                <a:spcPct val="120000"/>
              </a:lnSpc>
              <a:spcBef>
                <a:spcPts val="1000"/>
              </a:spcBef>
              <a:spcAft>
                <a:spcPts val="0"/>
              </a:spcAft>
              <a:buClr>
                <a:srgbClr val="1F3864"/>
              </a:buClr>
              <a:buSzPct val="100000"/>
              <a:buChar char="•"/>
            </a:pPr>
            <a:r>
              <a:rPr lang="nl-NL" sz="3200">
                <a:solidFill>
                  <a:srgbClr val="1F3864"/>
                </a:solidFill>
              </a:rPr>
              <a:t>Onze </a:t>
            </a:r>
            <a:r>
              <a:rPr lang="nl-NL" sz="3200">
                <a:solidFill>
                  <a:srgbClr val="1F3864"/>
                </a:solidFill>
                <a:extLst>
                  <a:ext uri="http://customooxmlschemas.google.com/">
                    <go:slidesCustomData xmlns:go="http://customooxmlschemas.google.com/" textRoundtripDataId="5"/>
                  </a:ext>
                </a:extLst>
              </a:rPr>
              <a:t>mogelijkheden</a:t>
            </a:r>
            <a:r>
              <a:rPr lang="nl-NL" sz="3200">
                <a:solidFill>
                  <a:srgbClr val="1F3864"/>
                </a:solidFill>
              </a:rPr>
              <a:t>:</a:t>
            </a:r>
            <a:endParaRPr sz="3200"/>
          </a:p>
          <a:p>
            <a:pPr indent="-90804" lvl="0" marL="228600" rtl="0" algn="l">
              <a:lnSpc>
                <a:spcPct val="120000"/>
              </a:lnSpc>
              <a:spcBef>
                <a:spcPts val="1000"/>
              </a:spcBef>
              <a:spcAft>
                <a:spcPts val="0"/>
              </a:spcAft>
              <a:buClr>
                <a:schemeClr val="dk1"/>
              </a:buClr>
              <a:buSzPct val="100000"/>
              <a:buNone/>
            </a:pPr>
            <a:r>
              <a:t/>
            </a:r>
            <a:endParaRPr>
              <a:solidFill>
                <a:srgbClr val="1F3864"/>
              </a:solidFill>
            </a:endParaRPr>
          </a:p>
          <a:p>
            <a:pPr indent="-90804" lvl="0" marL="228600" rtl="0" algn="l">
              <a:lnSpc>
                <a:spcPct val="120000"/>
              </a:lnSpc>
              <a:spcBef>
                <a:spcPts val="1000"/>
              </a:spcBef>
              <a:spcAft>
                <a:spcPts val="0"/>
              </a:spcAft>
              <a:buClr>
                <a:schemeClr val="dk1"/>
              </a:buClr>
              <a:buSzPct val="100000"/>
              <a:buNone/>
            </a:pPr>
            <a:r>
              <a:t/>
            </a:r>
            <a:endParaRPr>
              <a:solidFill>
                <a:srgbClr val="1F3864"/>
              </a:solidFill>
            </a:endParaRPr>
          </a:p>
          <a:p>
            <a:pPr indent="-90804" lvl="0" marL="228600" rtl="0" algn="l">
              <a:lnSpc>
                <a:spcPct val="120000"/>
              </a:lnSpc>
              <a:spcBef>
                <a:spcPts val="1000"/>
              </a:spcBef>
              <a:spcAft>
                <a:spcPts val="0"/>
              </a:spcAft>
              <a:buClr>
                <a:schemeClr val="dk1"/>
              </a:buClr>
              <a:buSzPct val="100000"/>
              <a:buNone/>
            </a:pPr>
            <a:r>
              <a:t/>
            </a:r>
            <a:endParaRPr>
              <a:solidFill>
                <a:srgbClr val="1F3864"/>
              </a:solidFill>
            </a:endParaRPr>
          </a:p>
          <a:p>
            <a:pPr indent="-90804" lvl="0" marL="228600" rtl="0" algn="l">
              <a:lnSpc>
                <a:spcPct val="120000"/>
              </a:lnSpc>
              <a:spcBef>
                <a:spcPts val="1000"/>
              </a:spcBef>
              <a:spcAft>
                <a:spcPts val="0"/>
              </a:spcAft>
              <a:buClr>
                <a:schemeClr val="dk1"/>
              </a:buClr>
              <a:buSzPct val="100000"/>
              <a:buNone/>
            </a:pPr>
            <a:r>
              <a:t/>
            </a:r>
            <a:endParaRPr>
              <a:solidFill>
                <a:srgbClr val="1F3864"/>
              </a:solidFill>
            </a:endParaRPr>
          </a:p>
          <a:p>
            <a:pPr indent="-90804" lvl="0" marL="228600" rtl="0" algn="l">
              <a:lnSpc>
                <a:spcPct val="120000"/>
              </a:lnSpc>
              <a:spcBef>
                <a:spcPts val="1000"/>
              </a:spcBef>
              <a:spcAft>
                <a:spcPts val="0"/>
              </a:spcAft>
              <a:buClr>
                <a:schemeClr val="dk1"/>
              </a:buClr>
              <a:buSzPct val="100000"/>
              <a:buNone/>
            </a:pPr>
            <a:r>
              <a:t/>
            </a:r>
            <a:endParaRPr>
              <a:solidFill>
                <a:srgbClr val="1F3864"/>
              </a:solidFill>
            </a:endParaRPr>
          </a:p>
          <a:p>
            <a:pPr indent="0" lvl="0" marL="0" rtl="0" algn="l">
              <a:lnSpc>
                <a:spcPct val="120000"/>
              </a:lnSpc>
              <a:spcBef>
                <a:spcPts val="1000"/>
              </a:spcBef>
              <a:spcAft>
                <a:spcPts val="0"/>
              </a:spcAft>
              <a:buClr>
                <a:schemeClr val="dk1"/>
              </a:buClr>
              <a:buSzPct val="100000"/>
              <a:buNone/>
            </a:pPr>
            <a:r>
              <a:t/>
            </a:r>
            <a:endParaRPr>
              <a:solidFill>
                <a:srgbClr val="1F3864"/>
              </a:solidFill>
            </a:endParaRPr>
          </a:p>
          <a:p>
            <a:pPr indent="0" lvl="0" marL="0" rtl="0" algn="l">
              <a:lnSpc>
                <a:spcPct val="120000"/>
              </a:lnSpc>
              <a:spcBef>
                <a:spcPts val="1000"/>
              </a:spcBef>
              <a:spcAft>
                <a:spcPts val="0"/>
              </a:spcAft>
              <a:buClr>
                <a:srgbClr val="1F3864"/>
              </a:buClr>
              <a:buSzPct val="100000"/>
              <a:buNone/>
            </a:pPr>
            <a:r>
              <a:rPr lang="nl-NL" sz="2300">
                <a:solidFill>
                  <a:srgbClr val="1F3864"/>
                </a:solidFill>
              </a:rPr>
              <a:t>*Wilt u eenmalig een white paper publiceren? Dat kan tegen een tarief van €995</a:t>
            </a:r>
            <a:r>
              <a:rPr lang="nl-NL">
                <a:solidFill>
                  <a:srgbClr val="1F3864"/>
                </a:solidFill>
              </a:rPr>
              <a:t>,- </a:t>
            </a:r>
            <a:endParaRPr/>
          </a:p>
        </p:txBody>
      </p:sp>
      <p:grpSp>
        <p:nvGrpSpPr>
          <p:cNvPr id="102" name="Google Shape;102;p3"/>
          <p:cNvGrpSpPr/>
          <p:nvPr/>
        </p:nvGrpSpPr>
        <p:grpSpPr>
          <a:xfrm>
            <a:off x="1463662" y="4257914"/>
            <a:ext cx="2689290" cy="1398870"/>
            <a:chOff x="0" y="26170"/>
            <a:chExt cx="2689290" cy="1398870"/>
          </a:xfrm>
        </p:grpSpPr>
        <p:sp>
          <p:nvSpPr>
            <p:cNvPr id="103" name="Google Shape;103;p3"/>
            <p:cNvSpPr/>
            <p:nvPr/>
          </p:nvSpPr>
          <p:spPr>
            <a:xfrm>
              <a:off x="0" y="26170"/>
              <a:ext cx="2689290" cy="431730"/>
            </a:xfrm>
            <a:prstGeom prst="roundRect">
              <a:avLst>
                <a:gd fmla="val 16667" name="adj"/>
              </a:avLst>
            </a:prstGeom>
            <a:solidFill>
              <a:srgbClr val="F19759"/>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4" name="Google Shape;104;p3"/>
            <p:cNvSpPr txBox="1"/>
            <p:nvPr/>
          </p:nvSpPr>
          <p:spPr>
            <a:xfrm>
              <a:off x="21075" y="47245"/>
              <a:ext cx="2647140" cy="389580"/>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lt1"/>
                </a:buClr>
                <a:buSzPts val="1800"/>
                <a:buFont typeface="Calibri"/>
                <a:buNone/>
              </a:pPr>
              <a:r>
                <a:rPr b="0" i="0" lang="nl-NL" sz="1800" u="none" cap="none" strike="noStrike">
                  <a:solidFill>
                    <a:schemeClr val="lt1"/>
                  </a:solidFill>
                  <a:latin typeface="Calibri"/>
                  <a:ea typeface="Calibri"/>
                  <a:cs typeface="Calibri"/>
                  <a:sym typeface="Calibri"/>
                </a:rPr>
                <a:t>2 white papers</a:t>
              </a:r>
              <a:endParaRPr b="0" i="0" sz="1400" u="none" cap="none" strike="noStrike">
                <a:solidFill>
                  <a:srgbClr val="000000"/>
                </a:solidFill>
                <a:latin typeface="Arial"/>
                <a:ea typeface="Arial"/>
                <a:cs typeface="Arial"/>
                <a:sym typeface="Arial"/>
              </a:endParaRPr>
            </a:p>
          </p:txBody>
        </p:sp>
        <p:sp>
          <p:nvSpPr>
            <p:cNvPr id="105" name="Google Shape;105;p3"/>
            <p:cNvSpPr/>
            <p:nvPr/>
          </p:nvSpPr>
          <p:spPr>
            <a:xfrm>
              <a:off x="0" y="509740"/>
              <a:ext cx="2689290" cy="431730"/>
            </a:xfrm>
            <a:prstGeom prst="roundRect">
              <a:avLst>
                <a:gd fmla="val 16667" name="adj"/>
              </a:avLst>
            </a:prstGeom>
            <a:solidFill>
              <a:srgbClr val="FBE4D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6" name="Google Shape;106;p3"/>
            <p:cNvSpPr txBox="1"/>
            <p:nvPr/>
          </p:nvSpPr>
          <p:spPr>
            <a:xfrm>
              <a:off x="21075" y="530815"/>
              <a:ext cx="2647140" cy="389580"/>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lt1"/>
                </a:buClr>
                <a:buSzPts val="1800"/>
                <a:buFont typeface="Calibri"/>
                <a:buNone/>
              </a:pPr>
              <a:r>
                <a:rPr b="0" i="0" lang="nl-NL" sz="1800" u="none" cap="none" strike="noStrike">
                  <a:solidFill>
                    <a:schemeClr val="lt1"/>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
          <p:nvSpPr>
            <p:cNvPr id="107" name="Google Shape;107;p3"/>
            <p:cNvSpPr/>
            <p:nvPr/>
          </p:nvSpPr>
          <p:spPr>
            <a:xfrm>
              <a:off x="0" y="993310"/>
              <a:ext cx="2689290" cy="431730"/>
            </a:xfrm>
            <a:prstGeom prst="roundRect">
              <a:avLst>
                <a:gd fmla="val 16667" name="adj"/>
              </a:avLst>
            </a:prstGeom>
            <a:solidFill>
              <a:srgbClr val="FBE4D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8" name="Google Shape;108;p3"/>
            <p:cNvSpPr txBox="1"/>
            <p:nvPr/>
          </p:nvSpPr>
          <p:spPr>
            <a:xfrm>
              <a:off x="21075" y="1014385"/>
              <a:ext cx="2647140" cy="389580"/>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lt1"/>
                </a:buClr>
                <a:buSzPts val="1800"/>
                <a:buFont typeface="Calibri"/>
                <a:buNone/>
              </a:pPr>
              <a:r>
                <a:rPr b="0" i="0" lang="nl-NL" sz="1800" u="none" cap="none" strike="noStrike">
                  <a:solidFill>
                    <a:schemeClr val="lt1"/>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grpSp>
      <p:grpSp>
        <p:nvGrpSpPr>
          <p:cNvPr id="109" name="Google Shape;109;p3"/>
          <p:cNvGrpSpPr/>
          <p:nvPr/>
        </p:nvGrpSpPr>
        <p:grpSpPr>
          <a:xfrm>
            <a:off x="4761515" y="4278152"/>
            <a:ext cx="2689290" cy="1398870"/>
            <a:chOff x="0" y="330992"/>
            <a:chExt cx="2689290" cy="1398870"/>
          </a:xfrm>
        </p:grpSpPr>
        <p:sp>
          <p:nvSpPr>
            <p:cNvPr id="110" name="Google Shape;110;p3"/>
            <p:cNvSpPr/>
            <p:nvPr/>
          </p:nvSpPr>
          <p:spPr>
            <a:xfrm>
              <a:off x="0" y="330992"/>
              <a:ext cx="2689290" cy="431730"/>
            </a:xfrm>
            <a:prstGeom prst="roundRect">
              <a:avLst>
                <a:gd fmla="val 16667" name="adj"/>
              </a:avLst>
            </a:prstGeom>
            <a:solidFill>
              <a:srgbClr val="7F7F7F"/>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1" name="Google Shape;111;p3"/>
            <p:cNvSpPr txBox="1"/>
            <p:nvPr/>
          </p:nvSpPr>
          <p:spPr>
            <a:xfrm>
              <a:off x="21075" y="352067"/>
              <a:ext cx="2647140" cy="389580"/>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lt1"/>
                </a:buClr>
                <a:buSzPts val="1800"/>
                <a:buFont typeface="Calibri"/>
                <a:buNone/>
              </a:pPr>
              <a:r>
                <a:rPr b="0" i="0" lang="nl-NL" sz="1800" u="none" cap="none" strike="noStrike">
                  <a:solidFill>
                    <a:schemeClr val="lt1"/>
                  </a:solidFill>
                  <a:latin typeface="Calibri"/>
                  <a:ea typeface="Calibri"/>
                  <a:cs typeface="Calibri"/>
                  <a:sym typeface="Calibri"/>
                </a:rPr>
                <a:t>2 white papers</a:t>
              </a:r>
              <a:endParaRPr b="0" i="0" sz="1400" u="none" cap="none" strike="noStrike">
                <a:solidFill>
                  <a:srgbClr val="000000"/>
                </a:solidFill>
                <a:latin typeface="Arial"/>
                <a:ea typeface="Arial"/>
                <a:cs typeface="Arial"/>
                <a:sym typeface="Arial"/>
              </a:endParaRPr>
            </a:p>
          </p:txBody>
        </p:sp>
        <p:sp>
          <p:nvSpPr>
            <p:cNvPr id="112" name="Google Shape;112;p3"/>
            <p:cNvSpPr/>
            <p:nvPr/>
          </p:nvSpPr>
          <p:spPr>
            <a:xfrm>
              <a:off x="0" y="814562"/>
              <a:ext cx="2689290" cy="431730"/>
            </a:xfrm>
            <a:prstGeom prst="roundRect">
              <a:avLst>
                <a:gd fmla="val 16667" name="adj"/>
              </a:avLst>
            </a:prstGeom>
            <a:solidFill>
              <a:srgbClr val="7F7F7F"/>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3" name="Google Shape;113;p3"/>
            <p:cNvSpPr txBox="1"/>
            <p:nvPr/>
          </p:nvSpPr>
          <p:spPr>
            <a:xfrm>
              <a:off x="21075" y="835637"/>
              <a:ext cx="2647140" cy="389580"/>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lt1"/>
                </a:buClr>
                <a:buSzPts val="1800"/>
                <a:buFont typeface="Calibri"/>
                <a:buNone/>
              </a:pPr>
              <a:r>
                <a:rPr lang="nl-NL" sz="1800">
                  <a:solidFill>
                    <a:schemeClr val="lt1"/>
                  </a:solidFill>
                  <a:latin typeface="Calibri"/>
                  <a:ea typeface="Calibri"/>
                  <a:cs typeface="Calibri"/>
                  <a:sym typeface="Calibri"/>
                </a:rPr>
                <a:t>Uw logo </a:t>
              </a:r>
              <a:r>
                <a:rPr b="0" i="0" lang="nl-NL" sz="1800" u="none" cap="none" strike="noStrike">
                  <a:solidFill>
                    <a:schemeClr val="lt1"/>
                  </a:solidFill>
                  <a:latin typeface="Calibri"/>
                  <a:ea typeface="Calibri"/>
                  <a:cs typeface="Calibri"/>
                  <a:sym typeface="Calibri"/>
                </a:rPr>
                <a:t>in nieuwsbrief</a:t>
              </a:r>
              <a:endParaRPr b="0" i="0" sz="1400" u="none" cap="none" strike="noStrike">
                <a:solidFill>
                  <a:srgbClr val="000000"/>
                </a:solidFill>
                <a:latin typeface="Arial"/>
                <a:ea typeface="Arial"/>
                <a:cs typeface="Arial"/>
                <a:sym typeface="Arial"/>
              </a:endParaRPr>
            </a:p>
          </p:txBody>
        </p:sp>
        <p:sp>
          <p:nvSpPr>
            <p:cNvPr id="114" name="Google Shape;114;p3"/>
            <p:cNvSpPr/>
            <p:nvPr/>
          </p:nvSpPr>
          <p:spPr>
            <a:xfrm>
              <a:off x="0" y="1298132"/>
              <a:ext cx="2689290" cy="431730"/>
            </a:xfrm>
            <a:prstGeom prst="roundRect">
              <a:avLst>
                <a:gd fmla="val 16667" name="adj"/>
              </a:avLst>
            </a:prstGeom>
            <a:solidFill>
              <a:srgbClr val="F2F2F2"/>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5" name="Google Shape;115;p3"/>
            <p:cNvSpPr txBox="1"/>
            <p:nvPr/>
          </p:nvSpPr>
          <p:spPr>
            <a:xfrm>
              <a:off x="21075" y="1319207"/>
              <a:ext cx="2647140" cy="389580"/>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dk1"/>
                </a:buClr>
                <a:buSzPts val="1800"/>
                <a:buFont typeface="Calibri"/>
                <a:buNone/>
              </a:pPr>
              <a:r>
                <a:t/>
              </a:r>
              <a:endParaRPr b="0" i="0" sz="1800" u="none" cap="none" strike="noStrike">
                <a:solidFill>
                  <a:schemeClr val="lt1"/>
                </a:solidFill>
                <a:latin typeface="Calibri"/>
                <a:ea typeface="Calibri"/>
                <a:cs typeface="Calibri"/>
                <a:sym typeface="Calibri"/>
              </a:endParaRPr>
            </a:p>
          </p:txBody>
        </p:sp>
      </p:grpSp>
      <p:grpSp>
        <p:nvGrpSpPr>
          <p:cNvPr id="116" name="Google Shape;116;p3"/>
          <p:cNvGrpSpPr/>
          <p:nvPr/>
        </p:nvGrpSpPr>
        <p:grpSpPr>
          <a:xfrm>
            <a:off x="8059368" y="4278152"/>
            <a:ext cx="2689290" cy="1398870"/>
            <a:chOff x="0" y="330992"/>
            <a:chExt cx="2689290" cy="1398870"/>
          </a:xfrm>
        </p:grpSpPr>
        <p:sp>
          <p:nvSpPr>
            <p:cNvPr id="117" name="Google Shape;117;p3"/>
            <p:cNvSpPr/>
            <p:nvPr/>
          </p:nvSpPr>
          <p:spPr>
            <a:xfrm>
              <a:off x="0" y="330992"/>
              <a:ext cx="2689290" cy="431730"/>
            </a:xfrm>
            <a:prstGeom prst="roundRect">
              <a:avLst>
                <a:gd fmla="val 16667" name="adj"/>
              </a:avLst>
            </a:prstGeom>
            <a:solidFill>
              <a:srgbClr val="BF900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p3"/>
            <p:cNvSpPr txBox="1"/>
            <p:nvPr/>
          </p:nvSpPr>
          <p:spPr>
            <a:xfrm>
              <a:off x="21075" y="352067"/>
              <a:ext cx="2647140" cy="389580"/>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lt1"/>
                </a:buClr>
                <a:buSzPts val="1800"/>
                <a:buFont typeface="Calibri"/>
                <a:buNone/>
              </a:pPr>
              <a:r>
                <a:rPr b="0" i="0" lang="nl-NL" sz="1800" u="none" cap="none" strike="noStrike">
                  <a:solidFill>
                    <a:schemeClr val="lt1"/>
                  </a:solidFill>
                  <a:latin typeface="Calibri"/>
                  <a:ea typeface="Calibri"/>
                  <a:cs typeface="Calibri"/>
                  <a:sym typeface="Calibri"/>
                </a:rPr>
                <a:t>2 white papers</a:t>
              </a:r>
              <a:endParaRPr b="0" i="0" sz="1400" u="none" cap="none" strike="noStrike">
                <a:solidFill>
                  <a:srgbClr val="000000"/>
                </a:solidFill>
                <a:latin typeface="Arial"/>
                <a:ea typeface="Arial"/>
                <a:cs typeface="Arial"/>
                <a:sym typeface="Arial"/>
              </a:endParaRPr>
            </a:p>
          </p:txBody>
        </p:sp>
        <p:sp>
          <p:nvSpPr>
            <p:cNvPr id="119" name="Google Shape;119;p3"/>
            <p:cNvSpPr/>
            <p:nvPr/>
          </p:nvSpPr>
          <p:spPr>
            <a:xfrm>
              <a:off x="0" y="814562"/>
              <a:ext cx="2689290" cy="431730"/>
            </a:xfrm>
            <a:prstGeom prst="roundRect">
              <a:avLst>
                <a:gd fmla="val 16667" name="adj"/>
              </a:avLst>
            </a:prstGeom>
            <a:solidFill>
              <a:srgbClr val="BF900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3"/>
            <p:cNvSpPr txBox="1"/>
            <p:nvPr/>
          </p:nvSpPr>
          <p:spPr>
            <a:xfrm>
              <a:off x="21075" y="835637"/>
              <a:ext cx="2647140" cy="389580"/>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lt1"/>
                </a:buClr>
                <a:buSzPts val="1800"/>
                <a:buFont typeface="Calibri"/>
                <a:buNone/>
              </a:pPr>
              <a:r>
                <a:rPr lang="nl-NL" sz="1800">
                  <a:solidFill>
                    <a:schemeClr val="lt1"/>
                  </a:solidFill>
                  <a:latin typeface="Calibri"/>
                  <a:ea typeface="Calibri"/>
                  <a:cs typeface="Calibri"/>
                  <a:sym typeface="Calibri"/>
                </a:rPr>
                <a:t>Uw logo in </a:t>
              </a:r>
              <a:r>
                <a:rPr b="0" i="0" lang="nl-NL" sz="1800" u="none" cap="none" strike="noStrike">
                  <a:solidFill>
                    <a:schemeClr val="lt1"/>
                  </a:solidFill>
                  <a:latin typeface="Calibri"/>
                  <a:ea typeface="Calibri"/>
                  <a:cs typeface="Calibri"/>
                  <a:sym typeface="Calibri"/>
                </a:rPr>
                <a:t>nieuwsbrief</a:t>
              </a:r>
              <a:endParaRPr b="0" i="0" sz="1400" u="none" cap="none" strike="noStrike">
                <a:solidFill>
                  <a:srgbClr val="000000"/>
                </a:solidFill>
                <a:latin typeface="Arial"/>
                <a:ea typeface="Arial"/>
                <a:cs typeface="Arial"/>
                <a:sym typeface="Arial"/>
              </a:endParaRPr>
            </a:p>
          </p:txBody>
        </p:sp>
        <p:sp>
          <p:nvSpPr>
            <p:cNvPr id="121" name="Google Shape;121;p3"/>
            <p:cNvSpPr/>
            <p:nvPr/>
          </p:nvSpPr>
          <p:spPr>
            <a:xfrm>
              <a:off x="0" y="1298132"/>
              <a:ext cx="2689290" cy="431730"/>
            </a:xfrm>
            <a:prstGeom prst="roundRect">
              <a:avLst>
                <a:gd fmla="val 16667" name="adj"/>
              </a:avLst>
            </a:prstGeom>
            <a:solidFill>
              <a:srgbClr val="BF900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3"/>
            <p:cNvSpPr txBox="1"/>
            <p:nvPr/>
          </p:nvSpPr>
          <p:spPr>
            <a:xfrm>
              <a:off x="21075" y="1319207"/>
              <a:ext cx="2647140" cy="389580"/>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lt1"/>
                </a:buClr>
                <a:buSzPts val="1800"/>
                <a:buFont typeface="Calibri"/>
                <a:buNone/>
              </a:pPr>
              <a:r>
                <a:rPr lang="nl-NL" sz="1800">
                  <a:solidFill>
                    <a:schemeClr val="lt1"/>
                  </a:solidFill>
                  <a:latin typeface="Calibri"/>
                  <a:ea typeface="Calibri"/>
                  <a:cs typeface="Calibri"/>
                  <a:sym typeface="Calibri"/>
                </a:rPr>
                <a:t>Eigen p</a:t>
              </a:r>
              <a:r>
                <a:rPr b="0" i="0" lang="nl-NL" sz="1800" u="none" cap="none" strike="noStrike">
                  <a:solidFill>
                    <a:schemeClr val="lt1"/>
                  </a:solidFill>
                  <a:latin typeface="Calibri"/>
                  <a:ea typeface="Calibri"/>
                  <a:cs typeface="Calibri"/>
                  <a:sym typeface="Calibri"/>
                </a:rPr>
                <a:t>artnerpagina</a:t>
              </a:r>
              <a:endParaRPr sz="1800">
                <a:solidFill>
                  <a:schemeClr val="lt1"/>
                </a:solidFill>
                <a:latin typeface="Calibri"/>
                <a:ea typeface="Calibri"/>
                <a:cs typeface="Calibri"/>
                <a:sym typeface="Calibri"/>
              </a:endParaRPr>
            </a:p>
            <a:p>
              <a:pPr indent="0" lvl="0" marL="0" marR="0" rtl="0" algn="l">
                <a:lnSpc>
                  <a:spcPct val="90000"/>
                </a:lnSpc>
                <a:spcBef>
                  <a:spcPts val="0"/>
                </a:spcBef>
                <a:spcAft>
                  <a:spcPts val="0"/>
                </a:spcAft>
                <a:buClr>
                  <a:schemeClr val="lt1"/>
                </a:buClr>
                <a:buSzPts val="1800"/>
                <a:buFont typeface="Calibri"/>
                <a:buNone/>
              </a:pPr>
              <a:r>
                <a:rPr lang="nl-NL" sz="1300">
                  <a:solidFill>
                    <a:schemeClr val="lt1"/>
                  </a:solidFill>
                  <a:latin typeface="Calibri"/>
                  <a:ea typeface="Calibri"/>
                  <a:cs typeface="Calibri"/>
                  <a:sym typeface="Calibri"/>
                </a:rPr>
                <a:t>Bedrijfsinformatie &amp; white papers </a:t>
              </a:r>
              <a:endParaRPr sz="1300">
                <a:solidFill>
                  <a:schemeClr val="lt1"/>
                </a:solidFill>
                <a:latin typeface="Calibri"/>
                <a:ea typeface="Calibri"/>
                <a:cs typeface="Calibri"/>
                <a:sym typeface="Calibri"/>
              </a:endParaRPr>
            </a:p>
          </p:txBody>
        </p:sp>
      </p:grpSp>
      <p:pic>
        <p:nvPicPr>
          <p:cNvPr descr="Ster met effen opvulling" id="123" name="Google Shape;123;p3"/>
          <p:cNvPicPr preferRelativeResize="0"/>
          <p:nvPr/>
        </p:nvPicPr>
        <p:blipFill rotWithShape="1">
          <a:blip r:embed="rId3">
            <a:alphaModFix/>
          </a:blip>
          <a:srcRect b="0" l="0" r="0" t="0"/>
          <a:stretch/>
        </p:blipFill>
        <p:spPr>
          <a:xfrm>
            <a:off x="1748764" y="3317345"/>
            <a:ext cx="914400" cy="914400"/>
          </a:xfrm>
          <a:prstGeom prst="rect">
            <a:avLst/>
          </a:prstGeom>
          <a:noFill/>
          <a:ln>
            <a:noFill/>
          </a:ln>
        </p:spPr>
      </p:pic>
      <p:pic>
        <p:nvPicPr>
          <p:cNvPr descr="Ster met effen opvulling" id="124" name="Google Shape;124;p3"/>
          <p:cNvPicPr preferRelativeResize="0"/>
          <p:nvPr/>
        </p:nvPicPr>
        <p:blipFill rotWithShape="1">
          <a:blip r:embed="rId4">
            <a:alphaModFix/>
          </a:blip>
          <a:srcRect b="0" l="0" r="0" t="0"/>
          <a:stretch/>
        </p:blipFill>
        <p:spPr>
          <a:xfrm>
            <a:off x="5031521" y="3317345"/>
            <a:ext cx="914400" cy="914400"/>
          </a:xfrm>
          <a:prstGeom prst="rect">
            <a:avLst/>
          </a:prstGeom>
          <a:noFill/>
          <a:ln>
            <a:noFill/>
          </a:ln>
        </p:spPr>
      </p:pic>
      <p:pic>
        <p:nvPicPr>
          <p:cNvPr descr="Ster met effen opvulling" id="125" name="Google Shape;125;p3"/>
          <p:cNvPicPr preferRelativeResize="0"/>
          <p:nvPr/>
        </p:nvPicPr>
        <p:blipFill rotWithShape="1">
          <a:blip r:embed="rId5">
            <a:alphaModFix/>
          </a:blip>
          <a:srcRect b="0" l="0" r="0" t="0"/>
          <a:stretch/>
        </p:blipFill>
        <p:spPr>
          <a:xfrm>
            <a:off x="8197740" y="3317345"/>
            <a:ext cx="914400" cy="914400"/>
          </a:xfrm>
          <a:prstGeom prst="rect">
            <a:avLst/>
          </a:prstGeom>
          <a:noFill/>
          <a:ln>
            <a:noFill/>
          </a:ln>
        </p:spPr>
      </p:pic>
      <p:sp>
        <p:nvSpPr>
          <p:cNvPr id="126" name="Google Shape;126;p3"/>
          <p:cNvSpPr txBox="1"/>
          <p:nvPr/>
        </p:nvSpPr>
        <p:spPr>
          <a:xfrm>
            <a:off x="2679890" y="3585414"/>
            <a:ext cx="14712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nl-NL" sz="1800" u="none" cap="none" strike="noStrike">
                <a:solidFill>
                  <a:srgbClr val="1F3864"/>
                </a:solidFill>
                <a:latin typeface="Calibri"/>
                <a:ea typeface="Calibri"/>
                <a:cs typeface="Calibri"/>
                <a:sym typeface="Calibri"/>
              </a:rPr>
              <a:t>Partner Brons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nl-NL" sz="1800" u="none" cap="none" strike="noStrike">
                <a:solidFill>
                  <a:srgbClr val="1F3864"/>
                </a:solidFill>
                <a:latin typeface="Calibri"/>
                <a:ea typeface="Calibri"/>
                <a:cs typeface="Calibri"/>
                <a:sym typeface="Calibri"/>
              </a:rPr>
              <a:t>€1500,- p.j.*</a:t>
            </a:r>
            <a:endParaRPr b="0" i="0" sz="1400" u="none" cap="none" strike="noStrike">
              <a:solidFill>
                <a:srgbClr val="000000"/>
              </a:solidFill>
              <a:latin typeface="Arial"/>
              <a:ea typeface="Arial"/>
              <a:cs typeface="Arial"/>
              <a:sym typeface="Arial"/>
            </a:endParaRPr>
          </a:p>
        </p:txBody>
      </p:sp>
      <p:sp>
        <p:nvSpPr>
          <p:cNvPr id="127" name="Google Shape;127;p3"/>
          <p:cNvSpPr txBox="1"/>
          <p:nvPr/>
        </p:nvSpPr>
        <p:spPr>
          <a:xfrm>
            <a:off x="5989668" y="3585414"/>
            <a:ext cx="14472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nl-NL" sz="1800" u="none" cap="none" strike="noStrike">
                <a:solidFill>
                  <a:srgbClr val="1F3864"/>
                </a:solidFill>
                <a:latin typeface="Calibri"/>
                <a:ea typeface="Calibri"/>
                <a:cs typeface="Calibri"/>
                <a:sym typeface="Calibri"/>
              </a:rPr>
              <a:t>Partner Zilver</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nl-NL" sz="1800" u="none" cap="none" strike="noStrike">
                <a:solidFill>
                  <a:srgbClr val="1F3864"/>
                </a:solidFill>
                <a:latin typeface="Calibri"/>
                <a:ea typeface="Calibri"/>
                <a:cs typeface="Calibri"/>
                <a:sym typeface="Calibri"/>
              </a:rPr>
              <a:t>€2.000,- p.j.</a:t>
            </a:r>
            <a:endParaRPr b="0" i="0" sz="1400" u="none" cap="none" strike="noStrike">
              <a:solidFill>
                <a:srgbClr val="000000"/>
              </a:solidFill>
              <a:latin typeface="Arial"/>
              <a:ea typeface="Arial"/>
              <a:cs typeface="Arial"/>
              <a:sym typeface="Arial"/>
            </a:endParaRPr>
          </a:p>
        </p:txBody>
      </p:sp>
      <p:sp>
        <p:nvSpPr>
          <p:cNvPr id="128" name="Google Shape;128;p3"/>
          <p:cNvSpPr txBox="1"/>
          <p:nvPr/>
        </p:nvSpPr>
        <p:spPr>
          <a:xfrm>
            <a:off x="9250512" y="3585413"/>
            <a:ext cx="14478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nl-NL" sz="1800" u="none" cap="none" strike="noStrike">
                <a:solidFill>
                  <a:srgbClr val="1F3864"/>
                </a:solidFill>
                <a:latin typeface="Calibri"/>
                <a:ea typeface="Calibri"/>
                <a:cs typeface="Calibri"/>
                <a:sym typeface="Calibri"/>
              </a:rPr>
              <a:t>Partner Goud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nl-NL" sz="1800" u="none" cap="none" strike="noStrike">
                <a:solidFill>
                  <a:srgbClr val="1F3864"/>
                </a:solidFill>
                <a:latin typeface="Calibri"/>
                <a:ea typeface="Calibri"/>
                <a:cs typeface="Calibri"/>
                <a:sym typeface="Calibri"/>
              </a:rPr>
              <a:t>€2.500,- p.j.</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nl-NL"/>
              <a:t>Advertenties</a:t>
            </a:r>
            <a:endParaRPr/>
          </a:p>
        </p:txBody>
      </p:sp>
      <p:sp>
        <p:nvSpPr>
          <p:cNvPr id="134" name="Google Shape;134;p4"/>
          <p:cNvSpPr txBox="1"/>
          <p:nvPr/>
        </p:nvSpPr>
        <p:spPr>
          <a:xfrm>
            <a:off x="1911300" y="2854075"/>
            <a:ext cx="107544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2800">
              <a:solidFill>
                <a:schemeClr val="dk1"/>
              </a:solidFill>
              <a:latin typeface="Calibri"/>
              <a:ea typeface="Calibri"/>
              <a:cs typeface="Calibri"/>
              <a:sym typeface="Calibri"/>
            </a:endParaRPr>
          </a:p>
        </p:txBody>
      </p:sp>
      <p:sp>
        <p:nvSpPr>
          <p:cNvPr id="135" name="Google Shape;135;p4"/>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dk1"/>
              </a:buClr>
              <a:buSzPts val="1100"/>
              <a:buFont typeface="Arial"/>
              <a:buNone/>
            </a:pPr>
            <a:r>
              <a:rPr lang="nl-NL" sz="2400">
                <a:solidFill>
                  <a:srgbClr val="1F3864"/>
                </a:solidFill>
              </a:rPr>
              <a:t>Toon uw advertentie in de advertentieblokken op </a:t>
            </a:r>
            <a:r>
              <a:rPr lang="nl-NL" sz="2400" u="sng">
                <a:solidFill>
                  <a:schemeClr val="hlink"/>
                </a:solidFill>
                <a:hlinkClick r:id="rId3"/>
              </a:rPr>
              <a:t>www.mtintegraal.nl</a:t>
            </a:r>
            <a:r>
              <a:rPr lang="nl-NL" sz="2400">
                <a:solidFill>
                  <a:srgbClr val="1F3864"/>
                </a:solidFill>
              </a:rPr>
              <a:t>. Uw advertentie verschijnt iedere 30 seconden op de homepage en onder ieder artikel. Vanuit de advertentie kunt u doorlinken naar een URL van uw keuze. </a:t>
            </a:r>
            <a:endParaRPr sz="2400">
              <a:solidFill>
                <a:srgbClr val="1F3864"/>
              </a:solidFill>
            </a:endParaRPr>
          </a:p>
          <a:p>
            <a:pPr indent="0" lvl="0" marL="0" rtl="0" algn="l">
              <a:lnSpc>
                <a:spcPct val="100000"/>
              </a:lnSpc>
              <a:spcBef>
                <a:spcPts val="0"/>
              </a:spcBef>
              <a:spcAft>
                <a:spcPts val="0"/>
              </a:spcAft>
              <a:buClr>
                <a:schemeClr val="dk1"/>
              </a:buClr>
              <a:buSzPts val="1100"/>
              <a:buFont typeface="Arial"/>
              <a:buNone/>
            </a:pPr>
            <a:r>
              <a:t/>
            </a:r>
            <a:endParaRPr sz="2400">
              <a:solidFill>
                <a:srgbClr val="1F3864"/>
              </a:solidFill>
            </a:endParaRPr>
          </a:p>
          <a:p>
            <a:pPr indent="0" lvl="0" marL="0" rtl="0" algn="l">
              <a:lnSpc>
                <a:spcPct val="100000"/>
              </a:lnSpc>
              <a:spcBef>
                <a:spcPts val="0"/>
              </a:spcBef>
              <a:spcAft>
                <a:spcPts val="0"/>
              </a:spcAft>
              <a:buClr>
                <a:schemeClr val="dk1"/>
              </a:buClr>
              <a:buSzPts val="1100"/>
              <a:buFont typeface="Arial"/>
              <a:buNone/>
            </a:pPr>
            <a:r>
              <a:rPr lang="nl-NL" sz="2400">
                <a:solidFill>
                  <a:srgbClr val="1F3864"/>
                </a:solidFill>
              </a:rPr>
              <a:t>Tarieven:</a:t>
            </a:r>
            <a:endParaRPr sz="2400">
              <a:solidFill>
                <a:srgbClr val="1F3864"/>
              </a:solidFill>
            </a:endParaRPr>
          </a:p>
          <a:p>
            <a:pPr indent="-381000" lvl="0" marL="457200" rtl="0" algn="l">
              <a:lnSpc>
                <a:spcPct val="100000"/>
              </a:lnSpc>
              <a:spcBef>
                <a:spcPts val="0"/>
              </a:spcBef>
              <a:spcAft>
                <a:spcPts val="0"/>
              </a:spcAft>
              <a:buClr>
                <a:srgbClr val="1F3864"/>
              </a:buClr>
              <a:buSzPts val="2400"/>
              <a:buFont typeface="Calibri"/>
              <a:buChar char="●"/>
            </a:pPr>
            <a:r>
              <a:rPr lang="nl-NL" sz="2400">
                <a:solidFill>
                  <a:srgbClr val="1F3864"/>
                </a:solidFill>
              </a:rPr>
              <a:t>Per editie: €200,- </a:t>
            </a:r>
            <a:endParaRPr sz="2400">
              <a:solidFill>
                <a:srgbClr val="1F3864"/>
              </a:solidFill>
            </a:endParaRPr>
          </a:p>
          <a:p>
            <a:pPr indent="-381000" lvl="0" marL="457200" rtl="0" algn="l">
              <a:lnSpc>
                <a:spcPct val="100000"/>
              </a:lnSpc>
              <a:spcBef>
                <a:spcPts val="0"/>
              </a:spcBef>
              <a:spcAft>
                <a:spcPts val="0"/>
              </a:spcAft>
              <a:buClr>
                <a:srgbClr val="1F3864"/>
              </a:buClr>
              <a:buSzPts val="2400"/>
              <a:buFont typeface="Calibri"/>
              <a:buChar char="●"/>
            </a:pPr>
            <a:r>
              <a:rPr lang="nl-NL" sz="2400">
                <a:solidFill>
                  <a:srgbClr val="1F3864"/>
                </a:solidFill>
              </a:rPr>
              <a:t>Jaaradvertentie: €1000,- </a:t>
            </a:r>
            <a:endParaRPr/>
          </a:p>
          <a:p>
            <a:pPr indent="0" lvl="0" marL="0" rtl="0" algn="l">
              <a:spcBef>
                <a:spcPts val="1000"/>
              </a:spcBef>
              <a:spcAft>
                <a:spcPts val="0"/>
              </a:spcAft>
              <a:buNone/>
            </a:pPr>
            <a:r>
              <a:t/>
            </a:r>
            <a:endParaRPr sz="2400">
              <a:solidFill>
                <a:srgbClr val="1F3864"/>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nl-NL"/>
              <a:t>Vacatures</a:t>
            </a:r>
            <a:endParaRPr/>
          </a:p>
        </p:txBody>
      </p:sp>
      <p:sp>
        <p:nvSpPr>
          <p:cNvPr id="141" name="Google Shape;141;p5"/>
          <p:cNvSpPr txBox="1"/>
          <p:nvPr>
            <p:ph idx="1" type="body"/>
          </p:nvPr>
        </p:nvSpPr>
        <p:spPr>
          <a:xfrm>
            <a:off x="838200" y="1825625"/>
            <a:ext cx="10515600" cy="2279015"/>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100000"/>
              </a:lnSpc>
              <a:spcBef>
                <a:spcPts val="0"/>
              </a:spcBef>
              <a:spcAft>
                <a:spcPts val="0"/>
              </a:spcAft>
              <a:buNone/>
            </a:pPr>
            <a:r>
              <a:rPr lang="nl-NL" sz="2400">
                <a:solidFill>
                  <a:srgbClr val="1F3864"/>
                </a:solidFill>
              </a:rPr>
              <a:t>Vergroot uw bereik voor werving van medisch technici, klinisch fysici, biomedisch technologen, e.d. door gebruik te maken van de vacaturebank van MTIntegraal. Met jaarlijks 30.000 bezoekers en een trouw leespubliek van 2800 lezers bieden wij </a:t>
            </a:r>
            <a:r>
              <a:rPr lang="nl-NL" sz="2400">
                <a:solidFill>
                  <a:srgbClr val="1F3864"/>
                </a:solidFill>
                <a:extLst>
                  <a:ext uri="http://customooxmlschemas.google.com/">
                    <go:slidesCustomData xmlns:go="http://customooxmlschemas.google.com/" textRoundtripDataId="6"/>
                  </a:ext>
                </a:extLst>
              </a:rPr>
              <a:t>een </a:t>
            </a:r>
            <a:r>
              <a:rPr lang="nl-NL" sz="2400">
                <a:solidFill>
                  <a:srgbClr val="1F3864"/>
                </a:solidFill>
              </a:rPr>
              <a:t>interessant en waardevol </a:t>
            </a:r>
            <a:r>
              <a:rPr lang="nl-NL" sz="2400">
                <a:solidFill>
                  <a:srgbClr val="1F3864"/>
                </a:solidFill>
              </a:rPr>
              <a:t>podium voor uw specifieke doelgroep.</a:t>
            </a:r>
            <a:endParaRPr sz="2400"/>
          </a:p>
          <a:p>
            <a:pPr indent="0" lvl="0" marL="0" rtl="0" algn="l">
              <a:lnSpc>
                <a:spcPct val="80000"/>
              </a:lnSpc>
              <a:spcBef>
                <a:spcPts val="1000"/>
              </a:spcBef>
              <a:spcAft>
                <a:spcPts val="0"/>
              </a:spcAft>
              <a:buNone/>
            </a:pPr>
            <a:r>
              <a:t/>
            </a:r>
            <a:endParaRPr sz="2400">
              <a:solidFill>
                <a:srgbClr val="1F3864"/>
              </a:solidFill>
            </a:endParaRPr>
          </a:p>
          <a:p>
            <a:pPr indent="0" lvl="0" marL="0" rtl="0" algn="l">
              <a:lnSpc>
                <a:spcPct val="80000"/>
              </a:lnSpc>
              <a:spcBef>
                <a:spcPts val="1000"/>
              </a:spcBef>
              <a:spcAft>
                <a:spcPts val="0"/>
              </a:spcAft>
              <a:buNone/>
            </a:pPr>
            <a:r>
              <a:rPr lang="nl-NL" sz="2400">
                <a:solidFill>
                  <a:srgbClr val="1F3864"/>
                </a:solidFill>
              </a:rPr>
              <a:t>Vacatures worden standaard gedurende 2 maanden geplaatst</a:t>
            </a:r>
            <a:endParaRPr sz="2400"/>
          </a:p>
        </p:txBody>
      </p:sp>
      <p:graphicFrame>
        <p:nvGraphicFramePr>
          <p:cNvPr id="142" name="Google Shape;142;p5"/>
          <p:cNvGraphicFramePr/>
          <p:nvPr/>
        </p:nvGraphicFramePr>
        <p:xfrm>
          <a:off x="3210561" y="4489026"/>
          <a:ext cx="3000000" cy="3000000"/>
        </p:xfrm>
        <a:graphic>
          <a:graphicData uri="http://schemas.openxmlformats.org/drawingml/2006/table">
            <a:tbl>
              <a:tblPr bandRow="1">
                <a:noFill/>
                <a:tableStyleId>{900A8123-8FFB-4AFF-ACFA-9976F518906A}</a:tableStyleId>
              </a:tblPr>
              <a:tblGrid>
                <a:gridCol w="806925"/>
                <a:gridCol w="3084350"/>
                <a:gridCol w="1544325"/>
              </a:tblGrid>
              <a:tr h="7924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solidFill>
                          <a:srgbClr val="1F3864"/>
                        </a:solidFill>
                      </a:endParaRPr>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nl-NL" sz="1800" u="none" cap="none" strike="noStrike">
                          <a:solidFill>
                            <a:srgbClr val="1F3864"/>
                          </a:solidFill>
                        </a:rPr>
                        <a:t>Eenmalige plaatsing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nl-NL" sz="1400" u="none" cap="none" strike="noStrike">
                          <a:solidFill>
                            <a:srgbClr val="1F3864"/>
                          </a:solidFill>
                        </a:rPr>
                        <a:t>2 maanden</a:t>
                      </a:r>
                      <a:endParaRPr sz="1400" u="none" cap="none" strike="noStrike"/>
                    </a:p>
                  </a:txBody>
                  <a:tcPr marT="45725" marB="45725" marR="91450" marL="91450" anchor="ctr"/>
                </a:tc>
                <a:tc>
                  <a:txBody>
                    <a:bodyPr/>
                    <a:lstStyle/>
                    <a:p>
                      <a:pPr indent="0" lvl="0" marL="0" marR="0" rtl="0" algn="l">
                        <a:lnSpc>
                          <a:spcPct val="100000"/>
                        </a:lnSpc>
                        <a:spcBef>
                          <a:spcPts val="0"/>
                        </a:spcBef>
                        <a:spcAft>
                          <a:spcPts val="0"/>
                        </a:spcAft>
                        <a:buClr>
                          <a:srgbClr val="000000"/>
                        </a:buClr>
                        <a:buSzPts val="2400"/>
                        <a:buFont typeface="Arial"/>
                        <a:buNone/>
                      </a:pPr>
                      <a:r>
                        <a:rPr b="1" lang="nl-NL" sz="2400" u="none" cap="none" strike="noStrike">
                          <a:solidFill>
                            <a:srgbClr val="1F3864"/>
                          </a:solidFill>
                        </a:rPr>
                        <a:t>€600,-</a:t>
                      </a:r>
                      <a:endParaRPr sz="1400" u="none" cap="none" strike="noStrike"/>
                    </a:p>
                  </a:txBody>
                  <a:tcPr marT="45725" marB="45725" marR="91450" marL="91450" anchor="ctr"/>
                </a:tc>
              </a:tr>
              <a:tr h="7924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solidFill>
                          <a:srgbClr val="1F3864"/>
                        </a:solidFill>
                      </a:endParaRPr>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nl-NL" sz="1800" u="none" cap="none" strike="noStrike">
                          <a:solidFill>
                            <a:srgbClr val="1F3864"/>
                          </a:solidFill>
                        </a:rPr>
                        <a:t>Jaarabonnement</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nl-NL" sz="1400" u="none" cap="none" strike="noStrike">
                          <a:solidFill>
                            <a:srgbClr val="1F3864"/>
                          </a:solidFill>
                        </a:rPr>
                        <a:t>1 vacatureadvertentie gedurende 1 jaar. Dit kan één langdurende advertentie zijn, of opeenvolgend meerdere advertenties (max. 6)</a:t>
                      </a:r>
                      <a:endParaRPr sz="1400" u="none" cap="none" strike="noStrike"/>
                    </a:p>
                  </a:txBody>
                  <a:tcPr marT="45725" marB="45725" marR="91450" marL="91450" anchor="ctr"/>
                </a:tc>
                <a:tc>
                  <a:txBody>
                    <a:bodyPr/>
                    <a:lstStyle/>
                    <a:p>
                      <a:pPr indent="0" lvl="0" marL="0" marR="0" rtl="0" algn="l">
                        <a:lnSpc>
                          <a:spcPct val="100000"/>
                        </a:lnSpc>
                        <a:spcBef>
                          <a:spcPts val="0"/>
                        </a:spcBef>
                        <a:spcAft>
                          <a:spcPts val="0"/>
                        </a:spcAft>
                        <a:buClr>
                          <a:srgbClr val="1F3864"/>
                        </a:buClr>
                        <a:buSzPts val="2400"/>
                        <a:buFont typeface="Calibri"/>
                        <a:buNone/>
                      </a:pPr>
                      <a:r>
                        <a:rPr b="1" lang="nl-NL" sz="2400" u="none" cap="none" strike="noStrike">
                          <a:solidFill>
                            <a:srgbClr val="1F3864"/>
                          </a:solidFill>
                        </a:rPr>
                        <a:t>€1.500,-</a:t>
                      </a:r>
                      <a:endParaRPr sz="1400" u="none" cap="none" strike="noStrike"/>
                    </a:p>
                  </a:txBody>
                  <a:tcPr marT="45725" marB="45725" marR="91450" marL="91450" anchor="ctr"/>
                </a:tc>
              </a:tr>
            </a:tbl>
          </a:graphicData>
        </a:graphic>
      </p:graphicFrame>
      <p:pic>
        <p:nvPicPr>
          <p:cNvPr descr="Mannelijk profiel met effen opvulling" id="143" name="Google Shape;143;p5"/>
          <p:cNvPicPr preferRelativeResize="0"/>
          <p:nvPr/>
        </p:nvPicPr>
        <p:blipFill rotWithShape="1">
          <a:blip r:embed="rId3">
            <a:alphaModFix/>
          </a:blip>
          <a:srcRect b="0" l="0" r="0" t="0"/>
          <a:stretch/>
        </p:blipFill>
        <p:spPr>
          <a:xfrm>
            <a:off x="3362960" y="4572000"/>
            <a:ext cx="628226" cy="628226"/>
          </a:xfrm>
          <a:prstGeom prst="rect">
            <a:avLst/>
          </a:prstGeom>
          <a:noFill/>
          <a:ln>
            <a:noFill/>
          </a:ln>
        </p:spPr>
      </p:pic>
      <p:pic>
        <p:nvPicPr>
          <p:cNvPr descr="Sociaal netwerk met effen opvulling" id="144" name="Google Shape;144;p5"/>
          <p:cNvPicPr preferRelativeResize="0"/>
          <p:nvPr/>
        </p:nvPicPr>
        <p:blipFill rotWithShape="1">
          <a:blip r:embed="rId4">
            <a:alphaModFix/>
          </a:blip>
          <a:srcRect b="0" l="0" r="0" t="0"/>
          <a:stretch/>
        </p:blipFill>
        <p:spPr>
          <a:xfrm>
            <a:off x="3362960" y="5323840"/>
            <a:ext cx="628227" cy="62822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Kantoorth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2023-12-17T22:06:40Z</dcterms:created>
  <dc:creator>Kitty Siemerink</dc:creator>
</cp:coreProperties>
</file>